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5"/>
  </p:notesMasterIdLst>
  <p:sldIdLst>
    <p:sldId id="263" r:id="rId2"/>
    <p:sldId id="410" r:id="rId3"/>
    <p:sldId id="368" r:id="rId4"/>
    <p:sldId id="408" r:id="rId5"/>
    <p:sldId id="417" r:id="rId6"/>
    <p:sldId id="421" r:id="rId7"/>
    <p:sldId id="411" r:id="rId8"/>
    <p:sldId id="429" r:id="rId9"/>
    <p:sldId id="412" r:id="rId10"/>
    <p:sldId id="413" r:id="rId11"/>
    <p:sldId id="275" r:id="rId12"/>
    <p:sldId id="259" r:id="rId13"/>
    <p:sldId id="258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DCD"/>
    <a:srgbClr val="CDFFFF"/>
    <a:srgbClr val="66FFFF"/>
    <a:srgbClr val="FFDB69"/>
    <a:srgbClr val="FFFFFF"/>
    <a:srgbClr val="FFC000"/>
    <a:srgbClr val="000000"/>
    <a:srgbClr val="FC5185"/>
    <a:srgbClr val="FF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5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274839"/>
            <a:ext cx="46181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去游乐园（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2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</a:t>
            </a:r>
            <a:r>
              <a:rPr lang="zh-CN" altLang="en-US" sz="1867">
                <a:latin typeface="+mj-ea"/>
                <a:ea typeface="+mj-ea"/>
              </a:rPr>
              <a:t>三年级下册</a:t>
            </a:r>
            <a:endParaRPr lang="zh-CN" altLang="en-US" sz="1867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C4B69CC0-6285-600F-26BA-697FCF9A7E07}"/>
              </a:ext>
            </a:extLst>
          </p:cNvPr>
          <p:cNvSpPr/>
          <p:nvPr/>
        </p:nvSpPr>
        <p:spPr>
          <a:xfrm>
            <a:off x="5577820" y="2533650"/>
            <a:ext cx="5448300" cy="609600"/>
          </a:xfrm>
          <a:prstGeom prst="rect">
            <a:avLst/>
          </a:prstGeom>
          <a:solidFill>
            <a:srgbClr val="FFCD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6B3DEB7-5ACE-4F6E-4C61-514B155C0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64" y="2438400"/>
            <a:ext cx="10840456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）“六一”儿童节期间，买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张学生票赠送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张学生票。两个小组师生买门票共需要多少元？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1E01EE-B9B8-A6D9-CE1B-2F8E97CDAE02}"/>
              </a:ext>
            </a:extLst>
          </p:cNvPr>
          <p:cNvSpPr txBox="1"/>
          <p:nvPr/>
        </p:nvSpPr>
        <p:spPr>
          <a:xfrm>
            <a:off x="1233758" y="1154941"/>
            <a:ext cx="2138092" cy="93634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 成人票 </a:t>
            </a:r>
            <a:r>
              <a:rPr lang="en-US" altLang="zh-CN" sz="2400" b="1" dirty="0"/>
              <a:t>15 </a:t>
            </a:r>
            <a:r>
              <a:rPr lang="zh-CN" altLang="en-US" sz="2400" b="1" dirty="0"/>
              <a:t>元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学生票 </a:t>
            </a:r>
            <a:r>
              <a:rPr lang="en-US" altLang="zh-CN" sz="2400" b="1" dirty="0"/>
              <a:t>8 </a:t>
            </a:r>
            <a:r>
              <a:rPr lang="zh-CN" altLang="en-US" sz="2400" b="1" dirty="0"/>
              <a:t>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2598DC1-9E35-1906-85B2-E1B3BF35ECDC}"/>
              </a:ext>
            </a:extLst>
          </p:cNvPr>
          <p:cNvGrpSpPr/>
          <p:nvPr/>
        </p:nvGrpSpPr>
        <p:grpSpPr>
          <a:xfrm>
            <a:off x="3890963" y="990391"/>
            <a:ext cx="3206750" cy="1265447"/>
            <a:chOff x="838200" y="5046453"/>
            <a:chExt cx="3206750" cy="1265447"/>
          </a:xfrm>
        </p:grpSpPr>
        <p:sp>
          <p:nvSpPr>
            <p:cNvPr id="10" name="对话气泡: 圆角矩形 9">
              <a:extLst>
                <a:ext uri="{FF2B5EF4-FFF2-40B4-BE49-F238E27FC236}">
                  <a16:creationId xmlns:a16="http://schemas.microsoft.com/office/drawing/2014/main" id="{4683B4B8-E750-4896-5DDE-B7B258E0CBAA}"/>
                </a:ext>
              </a:extLst>
            </p:cNvPr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521136-9C08-4EEB-A89E-C4004CFB8F2C}"/>
                </a:ext>
              </a:extLst>
            </p:cNvPr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6FF4268-B644-B6E6-8E56-F651A1857200}"/>
              </a:ext>
            </a:extLst>
          </p:cNvPr>
          <p:cNvGrpSpPr/>
          <p:nvPr/>
        </p:nvGrpSpPr>
        <p:grpSpPr>
          <a:xfrm>
            <a:off x="7616825" y="990391"/>
            <a:ext cx="3251201" cy="1265447"/>
            <a:chOff x="838200" y="5046453"/>
            <a:chExt cx="1897415" cy="1265447"/>
          </a:xfrm>
        </p:grpSpPr>
        <p:sp>
          <p:nvSpPr>
            <p:cNvPr id="22" name="对话气泡: 圆角矩形 21">
              <a:extLst>
                <a:ext uri="{FF2B5EF4-FFF2-40B4-BE49-F238E27FC236}">
                  <a16:creationId xmlns:a16="http://schemas.microsoft.com/office/drawing/2014/main" id="{D4361A26-1999-FDB6-8AC6-ED48489A75F3}"/>
                </a:ext>
              </a:extLst>
            </p:cNvPr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7CFC41E-F977-CA03-5AE2-6976B45E5A4D}"/>
                </a:ext>
              </a:extLst>
            </p:cNvPr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sp>
        <p:nvSpPr>
          <p:cNvPr id="26" name="TextBox 13">
            <a:extLst>
              <a:ext uri="{FF2B5EF4-FFF2-40B4-BE49-F238E27FC236}">
                <a16:creationId xmlns:a16="http://schemas.microsoft.com/office/drawing/2014/main" id="{4CDB859D-C1CC-8A5E-AC79-F7C4D5E61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1447" y="3420254"/>
            <a:ext cx="4067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可以赠送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张学生票</a:t>
            </a:r>
          </a:p>
        </p:txBody>
      </p:sp>
      <p:sp>
        <p:nvSpPr>
          <p:cNvPr id="30" name="TextBox 13">
            <a:extLst>
              <a:ext uri="{FF2B5EF4-FFF2-40B4-BE49-F238E27FC236}">
                <a16:creationId xmlns:a16="http://schemas.microsoft.com/office/drawing/2014/main" id="{F6E9A06C-4C9C-190A-83AD-19287867B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9439" y="4403759"/>
            <a:ext cx="63302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127 + 135 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－ 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8 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－ 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8 = 246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1F4E8E65-B50E-6D6E-5A57-AEB4AC245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4502" y="5431280"/>
            <a:ext cx="40131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答：一共需要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246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C7280E-6E92-4AD4-AD17-55044B68C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4589" y="1853684"/>
            <a:ext cx="8062822" cy="33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1055974" eaLnBrk="1" hangingPunct="1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在进行多位数乘一位数的笔算时，要把进位的数写到合适的位置上，不要写在积中。在计算时，不要忘记加上进上来的数。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复习导入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FCA0794-5DC5-FD0A-7235-5F6A6FDFBAB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77466" y="1395324"/>
            <a:ext cx="922528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说一说，笔算时要注意哪几点？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5939E7-372E-9F8D-66A3-B45DBC1D33BD}"/>
              </a:ext>
            </a:extLst>
          </p:cNvPr>
          <p:cNvSpPr txBox="1"/>
          <p:nvPr/>
        </p:nvSpPr>
        <p:spPr>
          <a:xfrm>
            <a:off x="1077466" y="2337607"/>
            <a:ext cx="4216161" cy="2962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相同数位要对齐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</a:p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从个位算起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</a:p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哪一位满几十，就向前一位进几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</a:p>
        </p:txBody>
      </p:sp>
      <p:grpSp>
        <p:nvGrpSpPr>
          <p:cNvPr id="5" name="组合 108">
            <a:extLst>
              <a:ext uri="{FF2B5EF4-FFF2-40B4-BE49-F238E27FC236}">
                <a16:creationId xmlns:a16="http://schemas.microsoft.com/office/drawing/2014/main" id="{8AF8C961-C37E-EB00-CB47-030C954114C0}"/>
              </a:ext>
            </a:extLst>
          </p:cNvPr>
          <p:cNvGrpSpPr>
            <a:grpSpLocks/>
          </p:cNvGrpSpPr>
          <p:nvPr/>
        </p:nvGrpSpPr>
        <p:grpSpPr bwMode="auto">
          <a:xfrm>
            <a:off x="7957671" y="1181048"/>
            <a:ext cx="2305049" cy="1428750"/>
            <a:chOff x="288033" y="2257321"/>
            <a:chExt cx="1728000" cy="1071681"/>
          </a:xfrm>
        </p:grpSpPr>
        <p:sp>
          <p:nvSpPr>
            <p:cNvPr id="6" name="TextBox 77">
              <a:extLst>
                <a:ext uri="{FF2B5EF4-FFF2-40B4-BE49-F238E27FC236}">
                  <a16:creationId xmlns:a16="http://schemas.microsoft.com/office/drawing/2014/main" id="{E1BE1310-FFDC-4570-36E4-E99B7D465926}"/>
                </a:ext>
              </a:extLst>
            </p:cNvPr>
            <p:cNvSpPr txBox="1"/>
            <p:nvPr/>
          </p:nvSpPr>
          <p:spPr>
            <a:xfrm>
              <a:off x="1015825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3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7" name="TextBox 110">
              <a:extLst>
                <a:ext uri="{FF2B5EF4-FFF2-40B4-BE49-F238E27FC236}">
                  <a16:creationId xmlns:a16="http://schemas.microsoft.com/office/drawing/2014/main" id="{33B30B75-1122-8C26-8FAA-81FC8C7C34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>
                  <a:latin typeface="+mn-lt"/>
                </a:rPr>
                <a:t>×</a:t>
              </a:r>
              <a:endParaRPr lang="zh-CN" altLang="en-US" sz="3200" b="1">
                <a:latin typeface="+mn-lt"/>
              </a:endParaRPr>
            </a:p>
          </p:txBody>
        </p:sp>
        <p:sp>
          <p:nvSpPr>
            <p:cNvPr id="13" name="TextBox 111">
              <a:extLst>
                <a:ext uri="{FF2B5EF4-FFF2-40B4-BE49-F238E27FC236}">
                  <a16:creationId xmlns:a16="http://schemas.microsoft.com/office/drawing/2014/main" id="{83E177FF-4420-A72B-1AC9-D0A325876A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3</a:t>
              </a:r>
              <a:endParaRPr lang="zh-CN" altLang="en-US" sz="3200" b="1" dirty="0">
                <a:latin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B304DB5-3FFF-0179-577D-49CA1A9C83C3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81">
              <a:extLst>
                <a:ext uri="{FF2B5EF4-FFF2-40B4-BE49-F238E27FC236}">
                  <a16:creationId xmlns:a16="http://schemas.microsoft.com/office/drawing/2014/main" id="{3ABFFF1E-0314-7BA8-680D-98200229C17D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4</a:t>
              </a:r>
              <a:endParaRPr lang="zh-CN" altLang="en-US" sz="3200" b="1" spc="800" dirty="0">
                <a:latin typeface="+mn-lt"/>
              </a:endParaRPr>
            </a:p>
          </p:txBody>
        </p:sp>
      </p:grpSp>
      <p:sp>
        <p:nvSpPr>
          <p:cNvPr id="16" name="TextBox 100">
            <a:extLst>
              <a:ext uri="{FF2B5EF4-FFF2-40B4-BE49-F238E27FC236}">
                <a16:creationId xmlns:a16="http://schemas.microsoft.com/office/drawing/2014/main" id="{07C847FB-82E3-08B3-0C59-5364A3A58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462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01">
            <a:extLst>
              <a:ext uri="{FF2B5EF4-FFF2-40B4-BE49-F238E27FC236}">
                <a16:creationId xmlns:a16="http://schemas.microsoft.com/office/drawing/2014/main" id="{0799E0D1-B18C-88DF-2749-29879403F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9053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107">
            <a:extLst>
              <a:ext uri="{FF2B5EF4-FFF2-40B4-BE49-F238E27FC236}">
                <a16:creationId xmlns:a16="http://schemas.microsoft.com/office/drawing/2014/main" id="{51FD4B53-6D5A-4299-BE89-FB3D7D0C8BB1}"/>
              </a:ext>
            </a:extLst>
          </p:cNvPr>
          <p:cNvGrpSpPr>
            <a:grpSpLocks/>
          </p:cNvGrpSpPr>
          <p:nvPr/>
        </p:nvGrpSpPr>
        <p:grpSpPr bwMode="auto">
          <a:xfrm>
            <a:off x="7703595" y="3853121"/>
            <a:ext cx="2390654" cy="1428750"/>
            <a:chOff x="77877" y="2257321"/>
            <a:chExt cx="1792173" cy="1071681"/>
          </a:xfrm>
        </p:grpSpPr>
        <p:sp>
          <p:nvSpPr>
            <p:cNvPr id="19" name="TextBox 125">
              <a:extLst>
                <a:ext uri="{FF2B5EF4-FFF2-40B4-BE49-F238E27FC236}">
                  <a16:creationId xmlns:a16="http://schemas.microsoft.com/office/drawing/2014/main" id="{D34D346B-0DEC-7086-6178-CB8713D6DE42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2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20" name="TextBox 103">
              <a:extLst>
                <a:ext uri="{FF2B5EF4-FFF2-40B4-BE49-F238E27FC236}">
                  <a16:creationId xmlns:a16="http://schemas.microsoft.com/office/drawing/2014/main" id="{7504C555-1D4D-33A3-160E-1947EA5F51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×</a:t>
              </a:r>
              <a:endParaRPr lang="zh-CN" altLang="en-US" sz="3200" b="1" dirty="0">
                <a:latin typeface="+mn-lt"/>
              </a:endParaRPr>
            </a:p>
          </p:txBody>
        </p:sp>
        <p:sp>
          <p:nvSpPr>
            <p:cNvPr id="21" name="TextBox 104">
              <a:extLst>
                <a:ext uri="{FF2B5EF4-FFF2-40B4-BE49-F238E27FC236}">
                  <a16:creationId xmlns:a16="http://schemas.microsoft.com/office/drawing/2014/main" id="{040E3542-3735-EE99-17DF-047653607D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8</a:t>
              </a:r>
              <a:endParaRPr lang="zh-CN" altLang="en-US" sz="3200" b="1" dirty="0">
                <a:latin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99B050A-6F34-02F9-9C63-E446240C129E}"/>
                </a:ext>
              </a:extLst>
            </p:cNvPr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129">
              <a:extLst>
                <a:ext uri="{FF2B5EF4-FFF2-40B4-BE49-F238E27FC236}">
                  <a16:creationId xmlns:a16="http://schemas.microsoft.com/office/drawing/2014/main" id="{99FAB3B0-2499-0600-78C3-000429029F69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3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24" name="TextBox 125">
              <a:extLst>
                <a:ext uri="{FF2B5EF4-FFF2-40B4-BE49-F238E27FC236}">
                  <a16:creationId xmlns:a16="http://schemas.microsoft.com/office/drawing/2014/main" id="{699CF9B9-5E76-845C-295A-4BF78A791183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1</a:t>
              </a:r>
              <a:endParaRPr lang="zh-CN" altLang="en-US" sz="3200" b="1" spc="800" dirty="0">
                <a:latin typeface="+mn-lt"/>
              </a:endParaRPr>
            </a:p>
          </p:txBody>
        </p:sp>
      </p:grpSp>
      <p:sp>
        <p:nvSpPr>
          <p:cNvPr id="25" name="TextBox 136">
            <a:extLst>
              <a:ext uri="{FF2B5EF4-FFF2-40B4-BE49-F238E27FC236}">
                <a16:creationId xmlns:a16="http://schemas.microsoft.com/office/drawing/2014/main" id="{D10345E8-D7B7-A81B-EFA9-612B81986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4424" y="5288220"/>
            <a:ext cx="766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137">
            <a:extLst>
              <a:ext uri="{FF2B5EF4-FFF2-40B4-BE49-F238E27FC236}">
                <a16:creationId xmlns:a16="http://schemas.microsoft.com/office/drawing/2014/main" id="{3D716E14-1A2A-964F-D45C-918156871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5315" y="5288220"/>
            <a:ext cx="768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" name="TextBox 140">
            <a:extLst>
              <a:ext uri="{FF2B5EF4-FFF2-40B4-BE49-F238E27FC236}">
                <a16:creationId xmlns:a16="http://schemas.microsoft.com/office/drawing/2014/main" id="{3A43C0E9-9AC4-F10C-C3B1-928CC0C7FA7A}"/>
              </a:ext>
            </a:extLst>
          </p:cNvPr>
          <p:cNvSpPr txBox="1"/>
          <p:nvPr/>
        </p:nvSpPr>
        <p:spPr>
          <a:xfrm>
            <a:off x="9264253" y="2230915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136">
            <a:extLst>
              <a:ext uri="{FF2B5EF4-FFF2-40B4-BE49-F238E27FC236}">
                <a16:creationId xmlns:a16="http://schemas.microsoft.com/office/drawing/2014/main" id="{189127B0-93A9-6E1A-516D-114996B25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5081" y="5288220"/>
            <a:ext cx="766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TextBox 100">
            <a:extLst>
              <a:ext uri="{FF2B5EF4-FFF2-40B4-BE49-F238E27FC236}">
                <a16:creationId xmlns:a16="http://schemas.microsoft.com/office/drawing/2014/main" id="{F78D3E1C-9E79-5237-FAF4-AAD6F4DAE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1997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TextBox 140">
            <a:extLst>
              <a:ext uri="{FF2B5EF4-FFF2-40B4-BE49-F238E27FC236}">
                <a16:creationId xmlns:a16="http://schemas.microsoft.com/office/drawing/2014/main" id="{B6FD6BA2-ACBD-16F7-69A0-2D7C5A553433}"/>
              </a:ext>
            </a:extLst>
          </p:cNvPr>
          <p:cNvSpPr txBox="1"/>
          <p:nvPr/>
        </p:nvSpPr>
        <p:spPr>
          <a:xfrm>
            <a:off x="9264253" y="4913730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TextBox 140">
            <a:extLst>
              <a:ext uri="{FF2B5EF4-FFF2-40B4-BE49-F238E27FC236}">
                <a16:creationId xmlns:a16="http://schemas.microsoft.com/office/drawing/2014/main" id="{3EEDA981-9AB8-6486-76E8-D60CFC208C96}"/>
              </a:ext>
            </a:extLst>
          </p:cNvPr>
          <p:cNvSpPr txBox="1"/>
          <p:nvPr/>
        </p:nvSpPr>
        <p:spPr>
          <a:xfrm>
            <a:off x="8798427" y="4913730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46D2C43-E4FC-2B49-176D-D34DE9FDBDBB}"/>
              </a:ext>
            </a:extLst>
          </p:cNvPr>
          <p:cNvGrpSpPr/>
          <p:nvPr/>
        </p:nvGrpSpPr>
        <p:grpSpPr>
          <a:xfrm>
            <a:off x="1910165" y="0"/>
            <a:ext cx="10441940" cy="6354439"/>
            <a:chOff x="-1309" y="-1815"/>
            <a:chExt cx="16444" cy="8829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5994630-2BF3-3C76-A4B1-88A6EAE5A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8E2FAD9-062D-050B-0DF9-28604ED30AB6}"/>
                </a:ext>
              </a:extLst>
            </p:cNvPr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DCAA2DEF-187A-B602-C21C-F839253D7E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409" y="684137"/>
            <a:ext cx="1969135" cy="1969135"/>
          </a:xfrm>
          <a:prstGeom prst="rect">
            <a:avLst/>
          </a:prstGeom>
        </p:spPr>
      </p:pic>
      <p:sp>
        <p:nvSpPr>
          <p:cNvPr id="12" name="文本框 20">
            <a:extLst>
              <a:ext uri="{FF2B5EF4-FFF2-40B4-BE49-F238E27FC236}">
                <a16:creationId xmlns:a16="http://schemas.microsoft.com/office/drawing/2014/main" id="{79DB5813-D414-8409-6F67-6D0E703B34D2}"/>
              </a:ext>
            </a:extLst>
          </p:cNvPr>
          <p:cNvSpPr txBox="1"/>
          <p:nvPr/>
        </p:nvSpPr>
        <p:spPr>
          <a:xfrm rot="21480000">
            <a:off x="3328755" y="1863510"/>
            <a:ext cx="7804150" cy="26690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小组合作：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小组之间互相出题并进行笔算，计算之后互相检查，看看大家做的都是否正确，如果有错误，统计错误的原因并进行改正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4D209DC5-352E-D52C-0C71-339F6482CC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618237"/>
            <a:ext cx="2379110" cy="4677508"/>
          </a:xfrm>
          <a:prstGeom prst="rect">
            <a:avLst/>
          </a:prstGeom>
        </p:spPr>
      </p:pic>
      <p:sp>
        <p:nvSpPr>
          <p:cNvPr id="2" name="文本框 20">
            <a:extLst>
              <a:ext uri="{FF2B5EF4-FFF2-40B4-BE49-F238E27FC236}">
                <a16:creationId xmlns:a16="http://schemas.microsoft.com/office/drawing/2014/main" id="{C6ECA8E4-8C9D-2B5B-E053-8B7EBEBC1D2A}"/>
              </a:ext>
            </a:extLst>
          </p:cNvPr>
          <p:cNvSpPr txBox="1"/>
          <p:nvPr/>
        </p:nvSpPr>
        <p:spPr>
          <a:xfrm rot="21480000">
            <a:off x="3404169" y="4442335"/>
            <a:ext cx="7804150" cy="13763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交流讨论：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在班级内交流有哪些容易出现的错误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949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B58ABC-AC47-67D0-6F22-553631D5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369" y="2140896"/>
            <a:ext cx="8509262" cy="4291886"/>
          </a:xfrm>
          <a:prstGeom prst="rect">
            <a:avLst/>
          </a:prstGeom>
        </p:spPr>
      </p:pic>
      <p:grpSp>
        <p:nvGrpSpPr>
          <p:cNvPr id="4" name="组合 108">
            <a:extLst>
              <a:ext uri="{FF2B5EF4-FFF2-40B4-BE49-F238E27FC236}">
                <a16:creationId xmlns:a16="http://schemas.microsoft.com/office/drawing/2014/main" id="{536C8766-B52F-6A07-93A5-7BB80F0E0ACC}"/>
              </a:ext>
            </a:extLst>
          </p:cNvPr>
          <p:cNvGrpSpPr>
            <a:grpSpLocks/>
          </p:cNvGrpSpPr>
          <p:nvPr/>
        </p:nvGrpSpPr>
        <p:grpSpPr bwMode="auto">
          <a:xfrm>
            <a:off x="2842207" y="3147869"/>
            <a:ext cx="2305049" cy="1428750"/>
            <a:chOff x="288033" y="2257321"/>
            <a:chExt cx="1728000" cy="1071681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4B097718-E010-4C50-83DD-994D11EEC02A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6" name="TextBox 110">
              <a:extLst>
                <a:ext uri="{FF2B5EF4-FFF2-40B4-BE49-F238E27FC236}">
                  <a16:creationId xmlns:a16="http://schemas.microsoft.com/office/drawing/2014/main" id="{F08C7F7A-AF76-7CDE-B675-89D2169FC0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7" name="TextBox 111">
              <a:extLst>
                <a:ext uri="{FF2B5EF4-FFF2-40B4-BE49-F238E27FC236}">
                  <a16:creationId xmlns:a16="http://schemas.microsoft.com/office/drawing/2014/main" id="{14B025E8-16B4-719A-C2B3-26B512AC9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FFCBA3F-73BE-BF40-7A60-C96ECA99CB5B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81">
              <a:extLst>
                <a:ext uri="{FF2B5EF4-FFF2-40B4-BE49-F238E27FC236}">
                  <a16:creationId xmlns:a16="http://schemas.microsoft.com/office/drawing/2014/main" id="{8DF1829A-DB7C-88D7-3034-8579A85015CE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7" name="TextBox 100">
            <a:extLst>
              <a:ext uri="{FF2B5EF4-FFF2-40B4-BE49-F238E27FC236}">
                <a16:creationId xmlns:a16="http://schemas.microsoft.com/office/drawing/2014/main" id="{085EFA4E-F3AD-2CE6-57EE-DA7171971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722" y="457238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TextBox 101">
            <a:extLst>
              <a:ext uri="{FF2B5EF4-FFF2-40B4-BE49-F238E27FC236}">
                <a16:creationId xmlns:a16="http://schemas.microsoft.com/office/drawing/2014/main" id="{ABB75886-69DE-E42D-8929-68032CE4F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89" y="458085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9" name="组合 107">
            <a:extLst>
              <a:ext uri="{FF2B5EF4-FFF2-40B4-BE49-F238E27FC236}">
                <a16:creationId xmlns:a16="http://schemas.microsoft.com/office/drawing/2014/main" id="{1D038344-36C5-E005-74EF-16C1DC9CCD61}"/>
              </a:ext>
            </a:extLst>
          </p:cNvPr>
          <p:cNvGrpSpPr>
            <a:grpSpLocks/>
          </p:cNvGrpSpPr>
          <p:nvPr/>
        </p:nvGrpSpPr>
        <p:grpSpPr bwMode="auto">
          <a:xfrm>
            <a:off x="6599414" y="3145754"/>
            <a:ext cx="2390654" cy="1428750"/>
            <a:chOff x="77877" y="2257321"/>
            <a:chExt cx="1792173" cy="1071681"/>
          </a:xfrm>
        </p:grpSpPr>
        <p:sp>
          <p:nvSpPr>
            <p:cNvPr id="20" name="TextBox 125">
              <a:extLst>
                <a:ext uri="{FF2B5EF4-FFF2-40B4-BE49-F238E27FC236}">
                  <a16:creationId xmlns:a16="http://schemas.microsoft.com/office/drawing/2014/main" id="{8D7A2D4D-44AF-F2EF-D66F-11E38A4C3BE8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1" name="TextBox 103">
              <a:extLst>
                <a:ext uri="{FF2B5EF4-FFF2-40B4-BE49-F238E27FC236}">
                  <a16:creationId xmlns:a16="http://schemas.microsoft.com/office/drawing/2014/main" id="{7855B50F-BBDB-C0DF-8087-5A5B2D0CC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22" name="TextBox 104">
              <a:extLst>
                <a:ext uri="{FF2B5EF4-FFF2-40B4-BE49-F238E27FC236}">
                  <a16:creationId xmlns:a16="http://schemas.microsoft.com/office/drawing/2014/main" id="{C05C3709-B98C-144C-57CD-148CD3BCD0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F3A8434-D49F-46FF-7882-9F140262B2BC}"/>
                </a:ext>
              </a:extLst>
            </p:cNvPr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29">
              <a:extLst>
                <a:ext uri="{FF2B5EF4-FFF2-40B4-BE49-F238E27FC236}">
                  <a16:creationId xmlns:a16="http://schemas.microsoft.com/office/drawing/2014/main" id="{86904BAB-46E9-0A5D-2923-5A9AD8BFD758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5" name="TextBox 125">
              <a:extLst>
                <a:ext uri="{FF2B5EF4-FFF2-40B4-BE49-F238E27FC236}">
                  <a16:creationId xmlns:a16="http://schemas.microsoft.com/office/drawing/2014/main" id="{831BDB6F-489D-AFEB-1CAE-C9D924F7C3DA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6" name="TextBox 136">
            <a:extLst>
              <a:ext uri="{FF2B5EF4-FFF2-40B4-BE49-F238E27FC236}">
                <a16:creationId xmlns:a16="http://schemas.microsoft.com/office/drawing/2014/main" id="{722A59AA-BF23-497B-2CF7-51374C03B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0243" y="4589320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TextBox 137">
            <a:extLst>
              <a:ext uri="{FF2B5EF4-FFF2-40B4-BE49-F238E27FC236}">
                <a16:creationId xmlns:a16="http://schemas.microsoft.com/office/drawing/2014/main" id="{B8803405-F491-DC13-3F6A-81F2C4CFA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1134" y="4580853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TextBox 140">
            <a:extLst>
              <a:ext uri="{FF2B5EF4-FFF2-40B4-BE49-F238E27FC236}">
                <a16:creationId xmlns:a16="http://schemas.microsoft.com/office/drawing/2014/main" id="{80530A79-8209-4067-1DC2-423A39C28544}"/>
              </a:ext>
            </a:extLst>
          </p:cNvPr>
          <p:cNvSpPr txBox="1"/>
          <p:nvPr/>
        </p:nvSpPr>
        <p:spPr>
          <a:xfrm>
            <a:off x="4053898" y="41977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00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0" name="TextBox 136">
            <a:extLst>
              <a:ext uri="{FF2B5EF4-FFF2-40B4-BE49-F238E27FC236}">
                <a16:creationId xmlns:a16="http://schemas.microsoft.com/office/drawing/2014/main" id="{C8A1D23D-C4E6-3DB0-2B40-AE6A578E1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0900" y="4589320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0745B97-D624-80A9-0022-60106E7F4889}"/>
              </a:ext>
            </a:extLst>
          </p:cNvPr>
          <p:cNvSpPr txBox="1"/>
          <p:nvPr/>
        </p:nvSpPr>
        <p:spPr>
          <a:xfrm>
            <a:off x="876692" y="443060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C5185"/>
                </a:solidFill>
                <a:latin typeface="方正榜书楷简体" panose="02000000000000000000" pitchFamily="2" charset="-122"/>
                <a:ea typeface="方正榜书楷简体" panose="02000000000000000000" pitchFamily="2" charset="-122"/>
              </a:rPr>
              <a:t>试一试</a:t>
            </a: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52C6893B-E033-7EFB-CAFC-37E6BD3EB03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543292" y="1360818"/>
            <a:ext cx="922528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大家一起来找茬！说一说，错在哪里？</a:t>
            </a:r>
          </a:p>
        </p:txBody>
      </p:sp>
    </p:spTree>
    <p:extLst>
      <p:ext uri="{BB962C8B-B14F-4D97-AF65-F5344CB8AC3E}">
        <p14:creationId xmlns:p14="http://schemas.microsoft.com/office/powerpoint/2010/main" val="2561311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543D48FD-1506-6B72-2996-1C1996C19868}"/>
              </a:ext>
            </a:extLst>
          </p:cNvPr>
          <p:cNvSpPr/>
          <p:nvPr/>
        </p:nvSpPr>
        <p:spPr>
          <a:xfrm>
            <a:off x="986672" y="1649691"/>
            <a:ext cx="10218656" cy="4807670"/>
          </a:xfrm>
          <a:prstGeom prst="roundRect">
            <a:avLst>
              <a:gd name="adj" fmla="val 6079"/>
            </a:avLst>
          </a:prstGeom>
          <a:solidFill>
            <a:srgbClr val="FFFFFF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1E095FA-896C-60D6-B00B-47F9F40EC5A7}"/>
              </a:ext>
            </a:extLst>
          </p:cNvPr>
          <p:cNvGrpSpPr/>
          <p:nvPr/>
        </p:nvGrpSpPr>
        <p:grpSpPr>
          <a:xfrm>
            <a:off x="1090583" y="776356"/>
            <a:ext cx="9734550" cy="573405"/>
            <a:chOff x="1087" y="7328"/>
            <a:chExt cx="15330" cy="903"/>
          </a:xfrm>
        </p:grpSpPr>
        <p:sp>
          <p:nvSpPr>
            <p:cNvPr id="7" name="标题 1">
              <a:extLst>
                <a:ext uri="{FF2B5EF4-FFF2-40B4-BE49-F238E27FC236}">
                  <a16:creationId xmlns:a16="http://schemas.microsoft.com/office/drawing/2014/main" id="{8C250F9D-8AF4-047E-1FF4-8B6F4BDD503A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算一算，说一说。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4AA281D-C271-6D13-FE3A-B09FD4825647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096AF8B-2098-48F9-215A-306C263ADD7C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>
                <a:extLst>
                  <a:ext uri="{FF2B5EF4-FFF2-40B4-BE49-F238E27FC236}">
                    <a16:creationId xmlns:a16="http://schemas.microsoft.com/office/drawing/2014/main" id="{D4697776-8B94-2B74-1048-E9F60B8ECFC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9ECEA4F6-93C9-76E6-493B-EEA6EE160CE0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108">
            <a:extLst>
              <a:ext uri="{FF2B5EF4-FFF2-40B4-BE49-F238E27FC236}">
                <a16:creationId xmlns:a16="http://schemas.microsoft.com/office/drawing/2014/main" id="{A684854A-8EB7-BE5A-9863-795466CC74A4}"/>
              </a:ext>
            </a:extLst>
          </p:cNvPr>
          <p:cNvGrpSpPr>
            <a:grpSpLocks/>
          </p:cNvGrpSpPr>
          <p:nvPr/>
        </p:nvGrpSpPr>
        <p:grpSpPr bwMode="auto">
          <a:xfrm>
            <a:off x="1335097" y="1818689"/>
            <a:ext cx="2388711" cy="1428750"/>
            <a:chOff x="225315" y="2257321"/>
            <a:chExt cx="1790718" cy="1071681"/>
          </a:xfrm>
        </p:grpSpPr>
        <p:sp>
          <p:nvSpPr>
            <p:cNvPr id="22" name="TextBox 77">
              <a:extLst>
                <a:ext uri="{FF2B5EF4-FFF2-40B4-BE49-F238E27FC236}">
                  <a16:creationId xmlns:a16="http://schemas.microsoft.com/office/drawing/2014/main" id="{FCAD262F-BE7A-A481-DEE0-20D638DA4813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3" name="TextBox 110">
              <a:extLst>
                <a:ext uri="{FF2B5EF4-FFF2-40B4-BE49-F238E27FC236}">
                  <a16:creationId xmlns:a16="http://schemas.microsoft.com/office/drawing/2014/main" id="{B22B072F-29FC-F583-2B88-C50C3855D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15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24" name="TextBox 111">
              <a:extLst>
                <a:ext uri="{FF2B5EF4-FFF2-40B4-BE49-F238E27FC236}">
                  <a16:creationId xmlns:a16="http://schemas.microsoft.com/office/drawing/2014/main" id="{2F67958D-3744-82C7-51F7-48331092AC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E0BB7F6-D7CE-B58E-F78F-89831CF8778F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81">
              <a:extLst>
                <a:ext uri="{FF2B5EF4-FFF2-40B4-BE49-F238E27FC236}">
                  <a16:creationId xmlns:a16="http://schemas.microsoft.com/office/drawing/2014/main" id="{4B8CE4EE-16C3-5875-FC5A-CA76E2BC4588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7" name="TextBox 100">
            <a:extLst>
              <a:ext uri="{FF2B5EF4-FFF2-40B4-BE49-F238E27FC236}">
                <a16:creationId xmlns:a16="http://schemas.microsoft.com/office/drawing/2014/main" id="{3A100D5F-6FA9-7E7E-85AD-043F2F1CB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1274" y="324320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TextBox 101">
            <a:extLst>
              <a:ext uri="{FF2B5EF4-FFF2-40B4-BE49-F238E27FC236}">
                <a16:creationId xmlns:a16="http://schemas.microsoft.com/office/drawing/2014/main" id="{E65D41E2-56B1-D104-9132-64BD1D9DA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0141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0" name="组合 107">
            <a:extLst>
              <a:ext uri="{FF2B5EF4-FFF2-40B4-BE49-F238E27FC236}">
                <a16:creationId xmlns:a16="http://schemas.microsoft.com/office/drawing/2014/main" id="{347545CD-F8FB-A776-1946-6524B7E0C2C7}"/>
              </a:ext>
            </a:extLst>
          </p:cNvPr>
          <p:cNvGrpSpPr>
            <a:grpSpLocks/>
          </p:cNvGrpSpPr>
          <p:nvPr/>
        </p:nvGrpSpPr>
        <p:grpSpPr bwMode="auto">
          <a:xfrm>
            <a:off x="8249104" y="4210983"/>
            <a:ext cx="2390654" cy="1428750"/>
            <a:chOff x="77877" y="2257321"/>
            <a:chExt cx="1792173" cy="1071681"/>
          </a:xfrm>
        </p:grpSpPr>
        <p:sp>
          <p:nvSpPr>
            <p:cNvPr id="31" name="TextBox 125">
              <a:extLst>
                <a:ext uri="{FF2B5EF4-FFF2-40B4-BE49-F238E27FC236}">
                  <a16:creationId xmlns:a16="http://schemas.microsoft.com/office/drawing/2014/main" id="{2F47A94A-B805-A4E0-DF77-C5FB1BEEDB4B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2" name="TextBox 103">
              <a:extLst>
                <a:ext uri="{FF2B5EF4-FFF2-40B4-BE49-F238E27FC236}">
                  <a16:creationId xmlns:a16="http://schemas.microsoft.com/office/drawing/2014/main" id="{2463A0F3-4206-CA4E-1B1B-4B85932A3D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3" name="TextBox 104">
              <a:extLst>
                <a:ext uri="{FF2B5EF4-FFF2-40B4-BE49-F238E27FC236}">
                  <a16:creationId xmlns:a16="http://schemas.microsoft.com/office/drawing/2014/main" id="{E99A0FBE-C314-B6F2-1C8B-E69F0F418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9778DC2-ECF6-C882-FA4E-CE3F6CEB5340}"/>
                </a:ext>
              </a:extLst>
            </p:cNvPr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129">
              <a:extLst>
                <a:ext uri="{FF2B5EF4-FFF2-40B4-BE49-F238E27FC236}">
                  <a16:creationId xmlns:a16="http://schemas.microsoft.com/office/drawing/2014/main" id="{B408E6D1-A4E0-1AD2-C8E7-E91DDD525A26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6" name="TextBox 125">
              <a:extLst>
                <a:ext uri="{FF2B5EF4-FFF2-40B4-BE49-F238E27FC236}">
                  <a16:creationId xmlns:a16="http://schemas.microsoft.com/office/drawing/2014/main" id="{14719611-2B45-21E0-B8A2-3ECD11C87B4D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7" name="TextBox 136">
            <a:extLst>
              <a:ext uri="{FF2B5EF4-FFF2-40B4-BE49-F238E27FC236}">
                <a16:creationId xmlns:a16="http://schemas.microsoft.com/office/drawing/2014/main" id="{047B4B0B-7739-AE7D-ADB6-7AF8E152A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9933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8" name="TextBox 137">
            <a:extLst>
              <a:ext uri="{FF2B5EF4-FFF2-40B4-BE49-F238E27FC236}">
                <a16:creationId xmlns:a16="http://schemas.microsoft.com/office/drawing/2014/main" id="{E9A79399-6F04-1FF7-3BF0-858FF5BED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0824" y="5646082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9" name="TextBox 140">
            <a:extLst>
              <a:ext uri="{FF2B5EF4-FFF2-40B4-BE49-F238E27FC236}">
                <a16:creationId xmlns:a16="http://schemas.microsoft.com/office/drawing/2014/main" id="{539465FD-49A1-6965-1EA8-8CD500D034E8}"/>
              </a:ext>
            </a:extLst>
          </p:cNvPr>
          <p:cNvSpPr txBox="1"/>
          <p:nvPr/>
        </p:nvSpPr>
        <p:spPr>
          <a:xfrm>
            <a:off x="2630450" y="286855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00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0" name="TextBox 136">
            <a:extLst>
              <a:ext uri="{FF2B5EF4-FFF2-40B4-BE49-F238E27FC236}">
                <a16:creationId xmlns:a16="http://schemas.microsoft.com/office/drawing/2014/main" id="{1F6AF1A6-8CBD-B3FF-FAFA-BD4EA7C0F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0590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C295E8D-280D-13B3-D733-064241DB328A}"/>
              </a:ext>
            </a:extLst>
          </p:cNvPr>
          <p:cNvCxnSpPr>
            <a:stCxn id="43" idx="1"/>
            <a:endCxn id="43" idx="3"/>
          </p:cNvCxnSpPr>
          <p:nvPr/>
        </p:nvCxnSpPr>
        <p:spPr>
          <a:xfrm>
            <a:off x="986672" y="4053526"/>
            <a:ext cx="1021865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" name="直接连接符 13311">
            <a:extLst>
              <a:ext uri="{FF2B5EF4-FFF2-40B4-BE49-F238E27FC236}">
                <a16:creationId xmlns:a16="http://schemas.microsoft.com/office/drawing/2014/main" id="{05BF110B-4181-B7F9-A55A-F3850C34CF45}"/>
              </a:ext>
            </a:extLst>
          </p:cNvPr>
          <p:cNvCxnSpPr>
            <a:cxnSpLocks/>
          </p:cNvCxnSpPr>
          <p:nvPr/>
        </p:nvCxnSpPr>
        <p:spPr>
          <a:xfrm flipH="1">
            <a:off x="4477732" y="1649691"/>
            <a:ext cx="6285" cy="2413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" name="直接连接符 13312">
            <a:extLst>
              <a:ext uri="{FF2B5EF4-FFF2-40B4-BE49-F238E27FC236}">
                <a16:creationId xmlns:a16="http://schemas.microsoft.com/office/drawing/2014/main" id="{90850CA8-58CA-4A20-D971-3DAD80283584}"/>
              </a:ext>
            </a:extLst>
          </p:cNvPr>
          <p:cNvCxnSpPr>
            <a:cxnSpLocks/>
          </p:cNvCxnSpPr>
          <p:nvPr/>
        </p:nvCxnSpPr>
        <p:spPr>
          <a:xfrm flipH="1">
            <a:off x="7777114" y="4044099"/>
            <a:ext cx="6285" cy="2413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文本框 13314">
            <a:extLst>
              <a:ext uri="{FF2B5EF4-FFF2-40B4-BE49-F238E27FC236}">
                <a16:creationId xmlns:a16="http://schemas.microsoft.com/office/drawing/2014/main" id="{B6B91002-7961-5074-A7F3-B01A4401DD7B}"/>
              </a:ext>
            </a:extLst>
          </p:cNvPr>
          <p:cNvSpPr txBox="1"/>
          <p:nvPr/>
        </p:nvSpPr>
        <p:spPr>
          <a:xfrm>
            <a:off x="4779389" y="1750590"/>
            <a:ext cx="6165130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</a:rPr>
              <a:t>计算 29</a:t>
            </a:r>
            <a:r>
              <a:rPr lang="en-US" altLang="zh-CN" sz="3200" b="1" dirty="0">
                <a:solidFill>
                  <a:srgbClr val="0070C0"/>
                </a:solidFill>
              </a:rPr>
              <a:t>×</a:t>
            </a:r>
            <a:r>
              <a:rPr lang="zh-CN" altLang="en-US" sz="3200" b="1" dirty="0">
                <a:solidFill>
                  <a:srgbClr val="0070C0"/>
                </a:solidFill>
              </a:rPr>
              <a:t>8时，第二步应该用十位上的 2 乘 8，再和 7 相加。</a:t>
            </a:r>
          </a:p>
        </p:txBody>
      </p:sp>
      <p:sp>
        <p:nvSpPr>
          <p:cNvPr id="13316" name="TextBox 99">
            <a:extLst>
              <a:ext uri="{FF2B5EF4-FFF2-40B4-BE49-F238E27FC236}">
                <a16:creationId xmlns:a16="http://schemas.microsoft.com/office/drawing/2014/main" id="{6B7AC990-8F2A-1CD7-5D64-7782043EB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7642" y="3309797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2×8 = 16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17" name="TextBox 99">
            <a:extLst>
              <a:ext uri="{FF2B5EF4-FFF2-40B4-BE49-F238E27FC236}">
                <a16:creationId xmlns:a16="http://schemas.microsoft.com/office/drawing/2014/main" id="{5F286CCE-8C0F-15AF-F570-DB7DD5931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1551" y="3309797"/>
            <a:ext cx="2207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16 + 7 = 23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18" name="TextBox 101">
            <a:extLst>
              <a:ext uri="{FF2B5EF4-FFF2-40B4-BE49-F238E27FC236}">
                <a16:creationId xmlns:a16="http://schemas.microsoft.com/office/drawing/2014/main" id="{2EAE2811-2615-4916-8EF7-13EC7CD4C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5230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19" name="TextBox 101">
            <a:extLst>
              <a:ext uri="{FF2B5EF4-FFF2-40B4-BE49-F238E27FC236}">
                <a16:creationId xmlns:a16="http://schemas.microsoft.com/office/drawing/2014/main" id="{5719EBFD-928E-017E-F463-3EBD5A06C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839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3321" name="直接箭头连接符 13320">
            <a:extLst>
              <a:ext uri="{FF2B5EF4-FFF2-40B4-BE49-F238E27FC236}">
                <a16:creationId xmlns:a16="http://schemas.microsoft.com/office/drawing/2014/main" id="{ED23AF73-93D5-F5B4-A4DF-FC0C48E21698}"/>
              </a:ext>
            </a:extLst>
          </p:cNvPr>
          <p:cNvCxnSpPr/>
          <p:nvPr/>
        </p:nvCxnSpPr>
        <p:spPr>
          <a:xfrm flipH="1" flipV="1">
            <a:off x="2630078" y="2394408"/>
            <a:ext cx="245097" cy="245097"/>
          </a:xfrm>
          <a:prstGeom prst="straightConnector1">
            <a:avLst/>
          </a:prstGeom>
          <a:ln w="19050">
            <a:solidFill>
              <a:srgbClr val="FC51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文本框 13322">
            <a:extLst>
              <a:ext uri="{FF2B5EF4-FFF2-40B4-BE49-F238E27FC236}">
                <a16:creationId xmlns:a16="http://schemas.microsoft.com/office/drawing/2014/main" id="{C40979F1-7650-B705-3FBE-72CB1485C0D7}"/>
              </a:ext>
            </a:extLst>
          </p:cNvPr>
          <p:cNvSpPr txBox="1"/>
          <p:nvPr/>
        </p:nvSpPr>
        <p:spPr>
          <a:xfrm>
            <a:off x="1414021" y="4104529"/>
            <a:ext cx="6165130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182</a:t>
            </a:r>
            <a:r>
              <a:rPr lang="en-US" altLang="zh-CN" dirty="0"/>
              <a:t>×</a:t>
            </a:r>
            <a:r>
              <a:rPr lang="zh-CN" altLang="en-US" dirty="0"/>
              <a:t>4，用百位上的1乘4后忘记加上十位上进上来的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3324" name="TextBox 140">
            <a:extLst>
              <a:ext uri="{FF2B5EF4-FFF2-40B4-BE49-F238E27FC236}">
                <a16:creationId xmlns:a16="http://schemas.microsoft.com/office/drawing/2014/main" id="{783BD86A-15F8-A78C-6A55-BE8397DFFBAD}"/>
              </a:ext>
            </a:extLst>
          </p:cNvPr>
          <p:cNvSpPr txBox="1"/>
          <p:nvPr/>
        </p:nvSpPr>
        <p:spPr>
          <a:xfrm>
            <a:off x="9370615" y="5234684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25" name="TextBox 101">
            <a:extLst>
              <a:ext uri="{FF2B5EF4-FFF2-40B4-BE49-F238E27FC236}">
                <a16:creationId xmlns:a16="http://schemas.microsoft.com/office/drawing/2014/main" id="{454FFB1B-C809-6C9F-2FF1-97A45E910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1003" y="5646218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26" name="TextBox 99">
            <a:extLst>
              <a:ext uri="{FF2B5EF4-FFF2-40B4-BE49-F238E27FC236}">
                <a16:creationId xmlns:a16="http://schemas.microsoft.com/office/drawing/2014/main" id="{5C4CC19A-D895-CA97-12FD-EDF39FA9F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456" y="5704206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1×4 = 4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27" name="TextBox 99">
            <a:extLst>
              <a:ext uri="{FF2B5EF4-FFF2-40B4-BE49-F238E27FC236}">
                <a16:creationId xmlns:a16="http://schemas.microsoft.com/office/drawing/2014/main" id="{48A0D706-BF8D-475C-91F8-DE710181F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9365" y="5704206"/>
            <a:ext cx="2207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4 + 3 = 7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518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39" grpId="1"/>
      <p:bldP spid="40" grpId="0"/>
      <p:bldP spid="13315" grpId="0"/>
      <p:bldP spid="13316" grpId="0"/>
      <p:bldP spid="13317" grpId="0"/>
      <p:bldP spid="13318" grpId="0"/>
      <p:bldP spid="13319" grpId="0"/>
      <p:bldP spid="13323" grpId="0"/>
      <p:bldP spid="13324" grpId="0"/>
      <p:bldP spid="13325" grpId="0"/>
      <p:bldP spid="13326" grpId="0"/>
      <p:bldP spid="133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 12">
            <a:extLst>
              <a:ext uri="{FF2B5EF4-FFF2-40B4-BE49-F238E27FC236}">
                <a16:creationId xmlns:a16="http://schemas.microsoft.com/office/drawing/2014/main" id="{3ADEFA60-72A4-40CC-AC55-53609D691181}"/>
              </a:ext>
            </a:extLst>
          </p:cNvPr>
          <p:cNvSpPr/>
          <p:nvPr/>
        </p:nvSpPr>
        <p:spPr>
          <a:xfrm>
            <a:off x="5087315" y="4987787"/>
            <a:ext cx="5706273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B66D74-0C5A-143F-7350-A4A8BAD671C3}"/>
              </a:ext>
            </a:extLst>
          </p:cNvPr>
          <p:cNvGrpSpPr/>
          <p:nvPr/>
        </p:nvGrpSpPr>
        <p:grpSpPr>
          <a:xfrm>
            <a:off x="1090583" y="776356"/>
            <a:ext cx="9734550" cy="573405"/>
            <a:chOff x="1087" y="7328"/>
            <a:chExt cx="15330" cy="903"/>
          </a:xfrm>
        </p:grpSpPr>
        <p:sp>
          <p:nvSpPr>
            <p:cNvPr id="6" name="标题 1">
              <a:extLst>
                <a:ext uri="{FF2B5EF4-FFF2-40B4-BE49-F238E27FC236}">
                  <a16:creationId xmlns:a16="http://schemas.microsoft.com/office/drawing/2014/main" id="{1D4AE06B-DC1D-C3F4-B04A-CDAEB2F216AA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说一说，怎样能减少计算中的错误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?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2A24078-0873-C5D6-2A37-3E173CEAE6D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0FDC348-E825-DDF3-C8F3-AC118D9BAB1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任意多边形: 形状 18">
                <a:extLst>
                  <a:ext uri="{FF2B5EF4-FFF2-40B4-BE49-F238E27FC236}">
                    <a16:creationId xmlns:a16="http://schemas.microsoft.com/office/drawing/2014/main" id="{49D2488C-2FEA-638D-D6CF-AA40A61DBBB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E059058-A7AA-A749-A05F-24FA960F08D9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8" name="组合 108">
            <a:extLst>
              <a:ext uri="{FF2B5EF4-FFF2-40B4-BE49-F238E27FC236}">
                <a16:creationId xmlns:a16="http://schemas.microsoft.com/office/drawing/2014/main" id="{8152790D-8A04-C00B-6175-9EDACF735BC3}"/>
              </a:ext>
            </a:extLst>
          </p:cNvPr>
          <p:cNvGrpSpPr>
            <a:grpSpLocks/>
          </p:cNvGrpSpPr>
          <p:nvPr/>
        </p:nvGrpSpPr>
        <p:grpSpPr bwMode="auto">
          <a:xfrm>
            <a:off x="1335097" y="1818689"/>
            <a:ext cx="2388711" cy="1428750"/>
            <a:chOff x="225315" y="2257321"/>
            <a:chExt cx="1790718" cy="1071681"/>
          </a:xfrm>
        </p:grpSpPr>
        <p:sp>
          <p:nvSpPr>
            <p:cNvPr id="29" name="TextBox 77">
              <a:extLst>
                <a:ext uri="{FF2B5EF4-FFF2-40B4-BE49-F238E27FC236}">
                  <a16:creationId xmlns:a16="http://schemas.microsoft.com/office/drawing/2014/main" id="{A6BC1D5A-BA16-2B02-E405-F8E6FC6044D6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0" name="TextBox 110">
              <a:extLst>
                <a:ext uri="{FF2B5EF4-FFF2-40B4-BE49-F238E27FC236}">
                  <a16:creationId xmlns:a16="http://schemas.microsoft.com/office/drawing/2014/main" id="{D7FB900E-4558-DA29-795A-93357C877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315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1" name="TextBox 111">
              <a:extLst>
                <a:ext uri="{FF2B5EF4-FFF2-40B4-BE49-F238E27FC236}">
                  <a16:creationId xmlns:a16="http://schemas.microsoft.com/office/drawing/2014/main" id="{71396C02-BA0B-1E3D-56C4-705F40275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E07E1FB-21A3-8C65-F62B-F3BECEA58E19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81">
              <a:extLst>
                <a:ext uri="{FF2B5EF4-FFF2-40B4-BE49-F238E27FC236}">
                  <a16:creationId xmlns:a16="http://schemas.microsoft.com/office/drawing/2014/main" id="{A3571ED1-AAAF-57AA-21CE-DBE16A420A0B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5" name="TextBox 101">
            <a:extLst>
              <a:ext uri="{FF2B5EF4-FFF2-40B4-BE49-F238E27FC236}">
                <a16:creationId xmlns:a16="http://schemas.microsoft.com/office/drawing/2014/main" id="{5EA6C75B-BB78-C05C-E755-622DDB5F5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0141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40">
            <a:extLst>
              <a:ext uri="{FF2B5EF4-FFF2-40B4-BE49-F238E27FC236}">
                <a16:creationId xmlns:a16="http://schemas.microsoft.com/office/drawing/2014/main" id="{FF7E9AAD-7547-4DE8-61FD-6F1100204DFD}"/>
              </a:ext>
            </a:extLst>
          </p:cNvPr>
          <p:cNvSpPr txBox="1"/>
          <p:nvPr/>
        </p:nvSpPr>
        <p:spPr>
          <a:xfrm>
            <a:off x="2630450" y="286855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101">
            <a:extLst>
              <a:ext uri="{FF2B5EF4-FFF2-40B4-BE49-F238E27FC236}">
                <a16:creationId xmlns:a16="http://schemas.microsoft.com/office/drawing/2014/main" id="{B452473F-FCF3-980B-2A33-0EDAC141A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5230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101">
            <a:extLst>
              <a:ext uri="{FF2B5EF4-FFF2-40B4-BE49-F238E27FC236}">
                <a16:creationId xmlns:a16="http://schemas.microsoft.com/office/drawing/2014/main" id="{FCF9459D-BAD7-9417-8FAD-7D63B530C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839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1" name="组合 107">
            <a:extLst>
              <a:ext uri="{FF2B5EF4-FFF2-40B4-BE49-F238E27FC236}">
                <a16:creationId xmlns:a16="http://schemas.microsoft.com/office/drawing/2014/main" id="{7149D5BC-F41D-23D8-F574-CC5700A52268}"/>
              </a:ext>
            </a:extLst>
          </p:cNvPr>
          <p:cNvGrpSpPr>
            <a:grpSpLocks/>
          </p:cNvGrpSpPr>
          <p:nvPr/>
        </p:nvGrpSpPr>
        <p:grpSpPr bwMode="auto">
          <a:xfrm>
            <a:off x="1122441" y="4210983"/>
            <a:ext cx="2390654" cy="1428750"/>
            <a:chOff x="77877" y="2257321"/>
            <a:chExt cx="1792173" cy="1071681"/>
          </a:xfrm>
        </p:grpSpPr>
        <p:sp>
          <p:nvSpPr>
            <p:cNvPr id="42" name="TextBox 125">
              <a:extLst>
                <a:ext uri="{FF2B5EF4-FFF2-40B4-BE49-F238E27FC236}">
                  <a16:creationId xmlns:a16="http://schemas.microsoft.com/office/drawing/2014/main" id="{934100C5-C687-4CFC-D4AA-C241947C82BB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3" name="TextBox 103">
              <a:extLst>
                <a:ext uri="{FF2B5EF4-FFF2-40B4-BE49-F238E27FC236}">
                  <a16:creationId xmlns:a16="http://schemas.microsoft.com/office/drawing/2014/main" id="{D250AA38-084F-A6C8-2E49-F1FC315611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44" name="TextBox 104">
              <a:extLst>
                <a:ext uri="{FF2B5EF4-FFF2-40B4-BE49-F238E27FC236}">
                  <a16:creationId xmlns:a16="http://schemas.microsoft.com/office/drawing/2014/main" id="{872DD1C6-3C1F-6B6A-6795-EFAE9CBE18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393A2A8-E984-016B-1A22-C1DC5F4DF416}"/>
                </a:ext>
              </a:extLst>
            </p:cNvPr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29">
              <a:extLst>
                <a:ext uri="{FF2B5EF4-FFF2-40B4-BE49-F238E27FC236}">
                  <a16:creationId xmlns:a16="http://schemas.microsoft.com/office/drawing/2014/main" id="{A05807AB-5F0A-36A1-97D8-D75F285CC5D0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7" name="TextBox 125">
              <a:extLst>
                <a:ext uri="{FF2B5EF4-FFF2-40B4-BE49-F238E27FC236}">
                  <a16:creationId xmlns:a16="http://schemas.microsoft.com/office/drawing/2014/main" id="{A4230E11-3DD6-511A-8A46-65D32FE71AA1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48" name="TextBox 136">
            <a:extLst>
              <a:ext uri="{FF2B5EF4-FFF2-40B4-BE49-F238E27FC236}">
                <a16:creationId xmlns:a16="http://schemas.microsoft.com/office/drawing/2014/main" id="{835A1DCF-1963-AB8C-0766-9FC77F03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270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137">
            <a:extLst>
              <a:ext uri="{FF2B5EF4-FFF2-40B4-BE49-F238E27FC236}">
                <a16:creationId xmlns:a16="http://schemas.microsoft.com/office/drawing/2014/main" id="{51382982-572E-2836-0454-01B5144A3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4161" y="5646082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TextBox 140">
            <a:extLst>
              <a:ext uri="{FF2B5EF4-FFF2-40B4-BE49-F238E27FC236}">
                <a16:creationId xmlns:a16="http://schemas.microsoft.com/office/drawing/2014/main" id="{266DA2CB-BFC7-CB9A-5F21-686BE4F9C007}"/>
              </a:ext>
            </a:extLst>
          </p:cNvPr>
          <p:cNvSpPr txBox="1"/>
          <p:nvPr/>
        </p:nvSpPr>
        <p:spPr>
          <a:xfrm>
            <a:off x="2243952" y="5234684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101">
            <a:extLst>
              <a:ext uri="{FF2B5EF4-FFF2-40B4-BE49-F238E27FC236}">
                <a16:creationId xmlns:a16="http://schemas.microsoft.com/office/drawing/2014/main" id="{21F190B0-5F1C-210D-5BE5-1ECEFC027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4340" y="5646218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5" name="圆角矩形 12">
            <a:extLst>
              <a:ext uri="{FF2B5EF4-FFF2-40B4-BE49-F238E27FC236}">
                <a16:creationId xmlns:a16="http://schemas.microsoft.com/office/drawing/2014/main" id="{E358EBB8-A3C3-2D65-0CD9-6568D0DF5AB9}"/>
              </a:ext>
            </a:extLst>
          </p:cNvPr>
          <p:cNvSpPr/>
          <p:nvPr/>
        </p:nvSpPr>
        <p:spPr>
          <a:xfrm>
            <a:off x="4672639" y="1827321"/>
            <a:ext cx="5706273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 descr="9">
            <a:extLst>
              <a:ext uri="{FF2B5EF4-FFF2-40B4-BE49-F238E27FC236}">
                <a16:creationId xmlns:a16="http://schemas.microsoft.com/office/drawing/2014/main" id="{AEC0F440-7531-A29F-88F9-054965A204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>
            <a:off x="4144954" y="1843857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DBDB3E69-077D-154B-86C7-A5A138DAD17F}"/>
              </a:ext>
            </a:extLst>
          </p:cNvPr>
          <p:cNvSpPr txBox="1"/>
          <p:nvPr/>
        </p:nvSpPr>
        <p:spPr>
          <a:xfrm>
            <a:off x="5333812" y="2025847"/>
            <a:ext cx="51283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要明白竖式每一步的意思。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8" name="圆角矩形 12">
            <a:extLst>
              <a:ext uri="{FF2B5EF4-FFF2-40B4-BE49-F238E27FC236}">
                <a16:creationId xmlns:a16="http://schemas.microsoft.com/office/drawing/2014/main" id="{8E006C86-E2B0-FFE5-6865-288583F35037}"/>
              </a:ext>
            </a:extLst>
          </p:cNvPr>
          <p:cNvSpPr/>
          <p:nvPr/>
        </p:nvSpPr>
        <p:spPr>
          <a:xfrm>
            <a:off x="5307291" y="3290549"/>
            <a:ext cx="5675394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 descr="60">
            <a:extLst>
              <a:ext uri="{FF2B5EF4-FFF2-40B4-BE49-F238E27FC236}">
                <a16:creationId xmlns:a16="http://schemas.microsoft.com/office/drawing/2014/main" id="{A869A013-4850-B885-9855-B22E813555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237" t="1111" r="13742" b="51852"/>
          <a:stretch>
            <a:fillRect/>
          </a:stretch>
        </p:blipFill>
        <p:spPr>
          <a:xfrm>
            <a:off x="10367203" y="3381332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文本框 59">
            <a:extLst>
              <a:ext uri="{FF2B5EF4-FFF2-40B4-BE49-F238E27FC236}">
                <a16:creationId xmlns:a16="http://schemas.microsoft.com/office/drawing/2014/main" id="{B683D6BA-EA12-B0CD-5739-7ECDB5208DD1}"/>
              </a:ext>
            </a:extLst>
          </p:cNvPr>
          <p:cNvSpPr txBox="1"/>
          <p:nvPr/>
        </p:nvSpPr>
        <p:spPr>
          <a:xfrm>
            <a:off x="5524107" y="3353324"/>
            <a:ext cx="48375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每一步要认真计算，有进位时要加上进上来的数。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4336" name="文本框 14335">
            <a:extLst>
              <a:ext uri="{FF2B5EF4-FFF2-40B4-BE49-F238E27FC236}">
                <a16:creationId xmlns:a16="http://schemas.microsoft.com/office/drawing/2014/main" id="{61F6251E-E1A2-513C-E333-8900381255AF}"/>
              </a:ext>
            </a:extLst>
          </p:cNvPr>
          <p:cNvSpPr txBox="1"/>
          <p:nvPr/>
        </p:nvSpPr>
        <p:spPr>
          <a:xfrm>
            <a:off x="5748488" y="5252321"/>
            <a:ext cx="471635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要养成做完检查的好习惯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345" name="图片 14344">
            <a:extLst>
              <a:ext uri="{FF2B5EF4-FFF2-40B4-BE49-F238E27FC236}">
                <a16:creationId xmlns:a16="http://schemas.microsoft.com/office/drawing/2014/main" id="{F689B618-5178-6B60-1CAC-2D5E8865BA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>
            <a:off x="4692581" y="5004708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55" grpId="0" bldLvl="0" animBg="1"/>
      <p:bldP spid="57" grpId="0" bldLvl="0"/>
      <p:bldP spid="58" grpId="0" bldLvl="0" animBg="1"/>
      <p:bldP spid="60" grpId="0" bldLvl="0"/>
      <p:bldP spid="1433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>
            <a:extLst>
              <a:ext uri="{FF2B5EF4-FFF2-40B4-BE49-F238E27FC236}">
                <a16:creationId xmlns:a16="http://schemas.microsoft.com/office/drawing/2014/main" id="{81B6D03B-ED9B-4BA7-8115-40C29152C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4" y="1499818"/>
            <a:ext cx="4773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森林医生。</a:t>
            </a:r>
          </a:p>
        </p:txBody>
      </p:sp>
      <p:grpSp>
        <p:nvGrpSpPr>
          <p:cNvPr id="2" name="组合 108">
            <a:extLst>
              <a:ext uri="{FF2B5EF4-FFF2-40B4-BE49-F238E27FC236}">
                <a16:creationId xmlns:a16="http://schemas.microsoft.com/office/drawing/2014/main" id="{C4DE16DE-DEBC-9FF3-C06A-CC5606161D2F}"/>
              </a:ext>
            </a:extLst>
          </p:cNvPr>
          <p:cNvGrpSpPr>
            <a:grpSpLocks/>
          </p:cNvGrpSpPr>
          <p:nvPr/>
        </p:nvGrpSpPr>
        <p:grpSpPr bwMode="auto">
          <a:xfrm>
            <a:off x="1272555" y="2903638"/>
            <a:ext cx="2305049" cy="1428750"/>
            <a:chOff x="288033" y="2257321"/>
            <a:chExt cx="1728000" cy="1071681"/>
          </a:xfrm>
        </p:grpSpPr>
        <p:sp>
          <p:nvSpPr>
            <p:cNvPr id="3" name="TextBox 77">
              <a:extLst>
                <a:ext uri="{FF2B5EF4-FFF2-40B4-BE49-F238E27FC236}">
                  <a16:creationId xmlns:a16="http://schemas.microsoft.com/office/drawing/2014/main" id="{70EE5800-9D87-D216-E1CB-ABA264596A11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" name="TextBox 110">
              <a:extLst>
                <a:ext uri="{FF2B5EF4-FFF2-40B4-BE49-F238E27FC236}">
                  <a16:creationId xmlns:a16="http://schemas.microsoft.com/office/drawing/2014/main" id="{B8492522-1103-3E08-6313-1C75BC62B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5" name="TextBox 111">
              <a:extLst>
                <a:ext uri="{FF2B5EF4-FFF2-40B4-BE49-F238E27FC236}">
                  <a16:creationId xmlns:a16="http://schemas.microsoft.com/office/drawing/2014/main" id="{C7DF6F05-8B59-9FEE-F897-8F55A7DAA7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3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18DB0D4-04DB-2105-FD2E-1C73508E360F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81">
              <a:extLst>
                <a:ext uri="{FF2B5EF4-FFF2-40B4-BE49-F238E27FC236}">
                  <a16:creationId xmlns:a16="http://schemas.microsoft.com/office/drawing/2014/main" id="{2CFFA80E-64CA-2716-A2DD-7AAC2E1CDD27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4" name="TextBox 100">
            <a:extLst>
              <a:ext uri="{FF2B5EF4-FFF2-40B4-BE49-F238E27FC236}">
                <a16:creationId xmlns:a16="http://schemas.microsoft.com/office/drawing/2014/main" id="{09EDF5FE-AC6B-D0B9-1770-F0DDB9C64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070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" name="TextBox 101">
            <a:extLst>
              <a:ext uri="{FF2B5EF4-FFF2-40B4-BE49-F238E27FC236}">
                <a16:creationId xmlns:a16="http://schemas.microsoft.com/office/drawing/2014/main" id="{2D5BD1F0-8B39-FA7B-AEBE-C9195BB53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937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5" name="TextBox 140">
            <a:extLst>
              <a:ext uri="{FF2B5EF4-FFF2-40B4-BE49-F238E27FC236}">
                <a16:creationId xmlns:a16="http://schemas.microsoft.com/office/drawing/2014/main" id="{7D3D35F7-EB52-96C2-C681-2A2E10D42BCF}"/>
              </a:ext>
            </a:extLst>
          </p:cNvPr>
          <p:cNvSpPr txBox="1"/>
          <p:nvPr/>
        </p:nvSpPr>
        <p:spPr>
          <a:xfrm>
            <a:off x="2432488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2" name="组合 108">
            <a:extLst>
              <a:ext uri="{FF2B5EF4-FFF2-40B4-BE49-F238E27FC236}">
                <a16:creationId xmlns:a16="http://schemas.microsoft.com/office/drawing/2014/main" id="{88B84D1A-DCF0-56B0-53A5-17508A64D822}"/>
              </a:ext>
            </a:extLst>
          </p:cNvPr>
          <p:cNvGrpSpPr>
            <a:grpSpLocks/>
          </p:cNvGrpSpPr>
          <p:nvPr/>
        </p:nvGrpSpPr>
        <p:grpSpPr bwMode="auto">
          <a:xfrm>
            <a:off x="4942855" y="2903638"/>
            <a:ext cx="2321378" cy="1428750"/>
            <a:chOff x="275792" y="2257321"/>
            <a:chExt cx="1740241" cy="1071681"/>
          </a:xfrm>
        </p:grpSpPr>
        <p:sp>
          <p:nvSpPr>
            <p:cNvPr id="43" name="TextBox 77">
              <a:extLst>
                <a:ext uri="{FF2B5EF4-FFF2-40B4-BE49-F238E27FC236}">
                  <a16:creationId xmlns:a16="http://schemas.microsoft.com/office/drawing/2014/main" id="{BC277BE4-995E-AF66-65EB-C3D90F97948F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7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4" name="TextBox 110">
              <a:extLst>
                <a:ext uri="{FF2B5EF4-FFF2-40B4-BE49-F238E27FC236}">
                  <a16:creationId xmlns:a16="http://schemas.microsoft.com/office/drawing/2014/main" id="{E709D447-5FB5-CE6B-3746-0F98993DA7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792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45" name="TextBox 111">
              <a:extLst>
                <a:ext uri="{FF2B5EF4-FFF2-40B4-BE49-F238E27FC236}">
                  <a16:creationId xmlns:a16="http://schemas.microsoft.com/office/drawing/2014/main" id="{1E1F4771-FA0E-55B8-C0D8-9FAC75601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61A0BF3-9799-EB3E-930B-C854AF6C3DCF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81">
              <a:extLst>
                <a:ext uri="{FF2B5EF4-FFF2-40B4-BE49-F238E27FC236}">
                  <a16:creationId xmlns:a16="http://schemas.microsoft.com/office/drawing/2014/main" id="{16C0BD91-57AD-BC3F-C0A0-B2CE2AE58997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48" name="TextBox 100">
            <a:extLst>
              <a:ext uri="{FF2B5EF4-FFF2-40B4-BE49-F238E27FC236}">
                <a16:creationId xmlns:a16="http://schemas.microsoft.com/office/drawing/2014/main" id="{47938CF3-A98D-F339-DFDE-C493A11A8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699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9" name="TextBox 101">
            <a:extLst>
              <a:ext uri="{FF2B5EF4-FFF2-40B4-BE49-F238E27FC236}">
                <a16:creationId xmlns:a16="http://schemas.microsoft.com/office/drawing/2014/main" id="{073AB53E-1B08-4B73-2CD8-9C54A2C82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056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1" name="TextBox 100">
            <a:extLst>
              <a:ext uri="{FF2B5EF4-FFF2-40B4-BE49-F238E27FC236}">
                <a16:creationId xmlns:a16="http://schemas.microsoft.com/office/drawing/2014/main" id="{CFBB19D2-5AD7-A8C1-F4E9-FD1CC6B22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55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2" name="组合 108">
            <a:extLst>
              <a:ext uri="{FF2B5EF4-FFF2-40B4-BE49-F238E27FC236}">
                <a16:creationId xmlns:a16="http://schemas.microsoft.com/office/drawing/2014/main" id="{465DDB8C-392A-8D90-8680-BF74CCD0DF0C}"/>
              </a:ext>
            </a:extLst>
          </p:cNvPr>
          <p:cNvGrpSpPr>
            <a:grpSpLocks/>
          </p:cNvGrpSpPr>
          <p:nvPr/>
        </p:nvGrpSpPr>
        <p:grpSpPr bwMode="auto">
          <a:xfrm>
            <a:off x="7981949" y="2903638"/>
            <a:ext cx="3149434" cy="1428750"/>
            <a:chOff x="-344967" y="2257321"/>
            <a:chExt cx="2361000" cy="1071681"/>
          </a:xfrm>
        </p:grpSpPr>
        <p:sp>
          <p:nvSpPr>
            <p:cNvPr id="53" name="TextBox 77">
              <a:extLst>
                <a:ext uri="{FF2B5EF4-FFF2-40B4-BE49-F238E27FC236}">
                  <a16:creationId xmlns:a16="http://schemas.microsoft.com/office/drawing/2014/main" id="{D3999EE4-0207-7108-CB67-C404982CD19D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54" name="TextBox 110">
              <a:extLst>
                <a:ext uri="{FF2B5EF4-FFF2-40B4-BE49-F238E27FC236}">
                  <a16:creationId xmlns:a16="http://schemas.microsoft.com/office/drawing/2014/main" id="{E530C189-FED7-A4A0-0D28-0F66533AC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792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55" name="TextBox 111">
              <a:extLst>
                <a:ext uri="{FF2B5EF4-FFF2-40B4-BE49-F238E27FC236}">
                  <a16:creationId xmlns:a16="http://schemas.microsoft.com/office/drawing/2014/main" id="{67548B78-67EC-EB19-FDD7-913992E4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5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65B7CDD0-A7C0-825D-A926-2990B622A662}"/>
                </a:ext>
              </a:extLst>
            </p:cNvPr>
            <p:cNvCxnSpPr>
              <a:cxnSpLocks/>
            </p:cNvCxnSpPr>
            <p:nvPr/>
          </p:nvCxnSpPr>
          <p:spPr>
            <a:xfrm>
              <a:off x="-344967" y="3329002"/>
              <a:ext cx="2361000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81">
              <a:extLst>
                <a:ext uri="{FF2B5EF4-FFF2-40B4-BE49-F238E27FC236}">
                  <a16:creationId xmlns:a16="http://schemas.microsoft.com/office/drawing/2014/main" id="{0CD4B702-0FF7-57AA-52B2-2AFA66D7CE6E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58" name="TextBox 100">
            <a:extLst>
              <a:ext uri="{FF2B5EF4-FFF2-40B4-BE49-F238E27FC236}">
                <a16:creationId xmlns:a16="http://schemas.microsoft.com/office/drawing/2014/main" id="{39FC3AD8-1FD4-1780-F6EC-58804FE22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849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9" name="TextBox 101">
            <a:extLst>
              <a:ext uri="{FF2B5EF4-FFF2-40B4-BE49-F238E27FC236}">
                <a16:creationId xmlns:a16="http://schemas.microsoft.com/office/drawing/2014/main" id="{2DC43938-CBA9-2B70-F108-27D692E2E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771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1" name="TextBox 100">
            <a:extLst>
              <a:ext uri="{FF2B5EF4-FFF2-40B4-BE49-F238E27FC236}">
                <a16:creationId xmlns:a16="http://schemas.microsoft.com/office/drawing/2014/main" id="{29DD3C4A-CFD4-F285-D868-5FE05BAA4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570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2" name="TextBox 100">
            <a:extLst>
              <a:ext uri="{FF2B5EF4-FFF2-40B4-BE49-F238E27FC236}">
                <a16:creationId xmlns:a16="http://schemas.microsoft.com/office/drawing/2014/main" id="{5ABF3A93-C280-5560-5A0F-ECAE35111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181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1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9456" name="TextBox 100">
            <a:extLst>
              <a:ext uri="{FF2B5EF4-FFF2-40B4-BE49-F238E27FC236}">
                <a16:creationId xmlns:a16="http://schemas.microsoft.com/office/drawing/2014/main" id="{9B0DA339-EA9B-AEC3-6364-FCAC00E37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070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57" name="TextBox 140">
            <a:extLst>
              <a:ext uri="{FF2B5EF4-FFF2-40B4-BE49-F238E27FC236}">
                <a16:creationId xmlns:a16="http://schemas.microsoft.com/office/drawing/2014/main" id="{DB66184D-3E1C-5961-E725-585C3B4F339E}"/>
              </a:ext>
            </a:extLst>
          </p:cNvPr>
          <p:cNvSpPr txBox="1"/>
          <p:nvPr/>
        </p:nvSpPr>
        <p:spPr>
          <a:xfrm>
            <a:off x="6137713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2" name="TextBox 100">
            <a:extLst>
              <a:ext uri="{FF2B5EF4-FFF2-40B4-BE49-F238E27FC236}">
                <a16:creationId xmlns:a16="http://schemas.microsoft.com/office/drawing/2014/main" id="{0247C2A8-0848-D393-DF4D-8A28FE366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295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4" name="TextBox 140">
            <a:extLst>
              <a:ext uri="{FF2B5EF4-FFF2-40B4-BE49-F238E27FC236}">
                <a16:creationId xmlns:a16="http://schemas.microsoft.com/office/drawing/2014/main" id="{48F26E20-6F9D-180C-34EC-43FD596A789F}"/>
              </a:ext>
            </a:extLst>
          </p:cNvPr>
          <p:cNvSpPr txBox="1"/>
          <p:nvPr/>
        </p:nvSpPr>
        <p:spPr>
          <a:xfrm>
            <a:off x="10062013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6" name="TextBox 100">
            <a:extLst>
              <a:ext uri="{FF2B5EF4-FFF2-40B4-BE49-F238E27FC236}">
                <a16:creationId xmlns:a16="http://schemas.microsoft.com/office/drawing/2014/main" id="{85FDD7F5-7E4A-852B-4D95-86E88BEA6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8870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9B5BF1B-7159-3FB8-9FFD-5EC49EB2E3A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84444FD6-60F8-C523-A41C-07F94C639C1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59FC176-CF04-9AF8-AE88-0F74EAF905D4}"/>
                </a:ext>
              </a:extLst>
            </p:cNvPr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D1AE77D-7FB7-5326-E634-2522BACF9FDF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3BFCC399-1B33-8D0B-E47A-A83B33901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02773 -0.082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" y="-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7 L 0.05352 -3.7037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6328 2.22222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8" grpId="0"/>
      <p:bldP spid="58" grpId="0"/>
      <p:bldP spid="58" grpId="1"/>
      <p:bldP spid="58" grpId="2"/>
      <p:bldP spid="58" grpId="3"/>
      <p:bldP spid="61" grpId="0"/>
      <p:bldP spid="61" grpId="1"/>
      <p:bldP spid="62" grpId="0"/>
      <p:bldP spid="19456" grpId="0"/>
      <p:bldP spid="19457" grpId="0"/>
      <p:bldP spid="19462" grpId="0"/>
      <p:bldP spid="19464" grpId="0"/>
      <p:bldP spid="194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A9F6F0-AFCA-4BD9-67A2-728EC09F5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714394"/>
            <a:ext cx="9160030" cy="4877013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E679F0EA-F74D-4678-F921-4F840E452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084" y="652992"/>
            <a:ext cx="4773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参观动物园。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9F6C0EA-3807-62F8-9AD7-54CD195CD14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926805" y="2647953"/>
            <a:ext cx="2902746" cy="721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000" dirty="0">
                <a:latin typeface="方正字迹-龙吟体 简" panose="02000500000000000000" pitchFamily="2" charset="-122"/>
                <a:ea typeface="方正字迹-龙吟体 简" panose="02000500000000000000" pitchFamily="2" charset="-122"/>
              </a:rPr>
              <a:t>售 票 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2AE998-CC34-EB64-694E-299414D57C20}"/>
              </a:ext>
            </a:extLst>
          </p:cNvPr>
          <p:cNvSpPr txBox="1"/>
          <p:nvPr/>
        </p:nvSpPr>
        <p:spPr>
          <a:xfrm>
            <a:off x="8291783" y="3678654"/>
            <a:ext cx="1652318" cy="72532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成人票 </a:t>
            </a:r>
            <a:r>
              <a:rPr lang="en-US" altLang="zh-CN" b="1" dirty="0"/>
              <a:t>15 </a:t>
            </a:r>
            <a:r>
              <a:rPr lang="zh-CN" altLang="en-US" b="1" dirty="0"/>
              <a:t>元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b="1" dirty="0"/>
              <a:t> 学生票 </a:t>
            </a:r>
            <a:r>
              <a:rPr lang="en-US" altLang="zh-CN" b="1" dirty="0"/>
              <a:t>8 </a:t>
            </a:r>
            <a:r>
              <a:rPr lang="zh-CN" altLang="en-US" b="1" dirty="0"/>
              <a:t>元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7CFB085-8804-FE0F-AF69-46B3A8AA5BC1}"/>
              </a:ext>
            </a:extLst>
          </p:cNvPr>
          <p:cNvGrpSpPr/>
          <p:nvPr/>
        </p:nvGrpSpPr>
        <p:grpSpPr>
          <a:xfrm>
            <a:off x="422275" y="3211303"/>
            <a:ext cx="3206750" cy="1265447"/>
            <a:chOff x="838200" y="5046453"/>
            <a:chExt cx="3206750" cy="1265447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3FFD1655-FBE9-A43A-EBB9-656F1925C91E}"/>
                </a:ext>
              </a:extLst>
            </p:cNvPr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881C432-207E-A56E-3DC8-BA1ED39EDD9C}"/>
                </a:ext>
              </a:extLst>
            </p:cNvPr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2FC0EA-399A-523A-020C-D7AF46C933E0}"/>
              </a:ext>
            </a:extLst>
          </p:cNvPr>
          <p:cNvGrpSpPr/>
          <p:nvPr/>
        </p:nvGrpSpPr>
        <p:grpSpPr>
          <a:xfrm>
            <a:off x="7721600" y="731628"/>
            <a:ext cx="3251201" cy="1265447"/>
            <a:chOff x="838200" y="5046453"/>
            <a:chExt cx="1897415" cy="1265447"/>
          </a:xfrm>
        </p:grpSpPr>
        <p:sp>
          <p:nvSpPr>
            <p:cNvPr id="12" name="对话气泡: 圆角矩形 11">
              <a:extLst>
                <a:ext uri="{FF2B5EF4-FFF2-40B4-BE49-F238E27FC236}">
                  <a16:creationId xmlns:a16="http://schemas.microsoft.com/office/drawing/2014/main" id="{D34019B2-D94D-7634-C032-964D16704C3C}"/>
                </a:ext>
              </a:extLst>
            </p:cNvPr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8C1E7F-D604-865C-780F-7075219E1058}"/>
                </a:ext>
              </a:extLst>
            </p:cNvPr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sp>
        <p:nvSpPr>
          <p:cNvPr id="14" name="TextBox 4">
            <a:extLst>
              <a:ext uri="{FF2B5EF4-FFF2-40B4-BE49-F238E27FC236}">
                <a16:creationId xmlns:a16="http://schemas.microsoft.com/office/drawing/2014/main" id="{C0F56EC0-5C1E-ACBD-5A9B-9B0E4886C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6524" y="4705350"/>
            <a:ext cx="5200651" cy="180857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softEdge rad="88900"/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）你从图中可以得到哪些数学信息？能提出哪些数学问题？</a:t>
            </a:r>
          </a:p>
        </p:txBody>
      </p:sp>
    </p:spTree>
    <p:extLst>
      <p:ext uri="{BB962C8B-B14F-4D97-AF65-F5344CB8AC3E}">
        <p14:creationId xmlns:p14="http://schemas.microsoft.com/office/powerpoint/2010/main" val="249693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>
            <a:extLst>
              <a:ext uri="{FF2B5EF4-FFF2-40B4-BE49-F238E27FC236}">
                <a16:creationId xmlns:a16="http://schemas.microsoft.com/office/drawing/2014/main" id="{BAF3A088-D234-4991-A336-BE9D32207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047" y="2600325"/>
            <a:ext cx="100129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）两个小组师生买门票分别需要多少元？</a:t>
            </a: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D3B2274A-C3AD-4C57-AFB9-40EA26582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884" y="3302001"/>
            <a:ext cx="51731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金丝猴小组：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B2EA4FC2-3C60-4C7A-AE8E-ED549FC36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884" y="4672543"/>
            <a:ext cx="51731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熊猫小组：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C294C5-6F3F-B497-BE57-E21AD4FB574F}"/>
              </a:ext>
            </a:extLst>
          </p:cNvPr>
          <p:cNvSpPr txBox="1"/>
          <p:nvPr/>
        </p:nvSpPr>
        <p:spPr>
          <a:xfrm>
            <a:off x="1233758" y="1154941"/>
            <a:ext cx="2138092" cy="93634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 成人票 </a:t>
            </a:r>
            <a:r>
              <a:rPr lang="en-US" altLang="zh-CN" sz="2400" b="1" dirty="0"/>
              <a:t>15 </a:t>
            </a:r>
            <a:r>
              <a:rPr lang="zh-CN" altLang="en-US" sz="2400" b="1" dirty="0"/>
              <a:t>元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学生票 </a:t>
            </a:r>
            <a:r>
              <a:rPr lang="en-US" altLang="zh-CN" sz="2400" b="1" dirty="0"/>
              <a:t>8 </a:t>
            </a:r>
            <a:r>
              <a:rPr lang="zh-CN" altLang="en-US" sz="2400" b="1" dirty="0"/>
              <a:t>元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6B13CD-38DD-C48C-16D0-B31CDFBE0E8C}"/>
              </a:ext>
            </a:extLst>
          </p:cNvPr>
          <p:cNvGrpSpPr/>
          <p:nvPr/>
        </p:nvGrpSpPr>
        <p:grpSpPr>
          <a:xfrm>
            <a:off x="3890963" y="990391"/>
            <a:ext cx="3206750" cy="1265447"/>
            <a:chOff x="838200" y="5046453"/>
            <a:chExt cx="3206750" cy="1265447"/>
          </a:xfrm>
        </p:grpSpPr>
        <p:sp>
          <p:nvSpPr>
            <p:cNvPr id="6" name="对话气泡: 圆角矩形 5">
              <a:extLst>
                <a:ext uri="{FF2B5EF4-FFF2-40B4-BE49-F238E27FC236}">
                  <a16:creationId xmlns:a16="http://schemas.microsoft.com/office/drawing/2014/main" id="{140F00F7-3574-BAAE-37CB-FB0FF1943726}"/>
                </a:ext>
              </a:extLst>
            </p:cNvPr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56FD47B-0BC2-C68C-FBC8-B88A64322E26}"/>
                </a:ext>
              </a:extLst>
            </p:cNvPr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6BC5647-EBEF-4115-BAA4-7854188BBA32}"/>
              </a:ext>
            </a:extLst>
          </p:cNvPr>
          <p:cNvGrpSpPr/>
          <p:nvPr/>
        </p:nvGrpSpPr>
        <p:grpSpPr>
          <a:xfrm>
            <a:off x="7616825" y="990391"/>
            <a:ext cx="3251201" cy="1265447"/>
            <a:chOff x="838200" y="5046453"/>
            <a:chExt cx="1897415" cy="1265447"/>
          </a:xfrm>
        </p:grpSpPr>
        <p:sp>
          <p:nvSpPr>
            <p:cNvPr id="9" name="对话气泡: 圆角矩形 8">
              <a:extLst>
                <a:ext uri="{FF2B5EF4-FFF2-40B4-BE49-F238E27FC236}">
                  <a16:creationId xmlns:a16="http://schemas.microsoft.com/office/drawing/2014/main" id="{96032AA2-02FD-1A45-A182-7C39609B20EF}"/>
                </a:ext>
              </a:extLst>
            </p:cNvPr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B0AE17-5210-F8D7-E993-9EB2C68ED43C}"/>
                </a:ext>
              </a:extLst>
            </p:cNvPr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</a:p>
          </p:txBody>
        </p:sp>
      </p:grpSp>
      <p:sp>
        <p:nvSpPr>
          <p:cNvPr id="12" name="TextBox 13">
            <a:extLst>
              <a:ext uri="{FF2B5EF4-FFF2-40B4-BE49-F238E27FC236}">
                <a16:creationId xmlns:a16="http://schemas.microsoft.com/office/drawing/2014/main" id="{BA34CF26-BBD2-B1EC-E00E-CC8A0EB8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1" y="4044951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8×14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112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5EFEEF8D-D58B-8CAB-A136-1D9925133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1" y="5415493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8×15</a:t>
            </a:r>
            <a:r>
              <a:rPr lang="zh-CN" altLang="en-US" dirty="0"/>
              <a:t>＝</a:t>
            </a:r>
            <a:r>
              <a:rPr lang="en-US" altLang="zh-CN" dirty="0"/>
              <a:t>120</a:t>
            </a:r>
            <a:r>
              <a:rPr lang="zh-CN" altLang="en-US" dirty="0"/>
              <a:t>（元）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B36690-89EF-CF5F-9832-4E73E0DD1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676" y="4044951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112 + 15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127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659D0BA5-78A5-BB7A-13C1-F7FA11ED4C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676" y="5483226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120 + 15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135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3031</TotalTime>
  <Words>588</Words>
  <Application>Microsoft Office PowerPoint</Application>
  <PresentationFormat>宽屏</PresentationFormat>
  <Paragraphs>154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quote-cjk-patch</vt:lpstr>
      <vt:lpstr>等线</vt:lpstr>
      <vt:lpstr>等线 Light</vt:lpstr>
      <vt:lpstr>方正榜书楷简体</vt:lpstr>
      <vt:lpstr>方正字迹-龙吟体 简</vt:lpstr>
      <vt:lpstr>黑体</vt:lpstr>
      <vt:lpstr>华文细黑</vt:lpstr>
      <vt:lpstr>楷体</vt:lpstr>
      <vt:lpstr>Arial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501</cp:revision>
  <dcterms:created xsi:type="dcterms:W3CDTF">2015-08-27T07:30:00Z</dcterms:created>
  <dcterms:modified xsi:type="dcterms:W3CDTF">2025-11-15T02:19:38Z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